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 varScale="1">
        <p:scale>
          <a:sx n="54" d="100"/>
          <a:sy n="54" d="100"/>
        </p:scale>
        <p:origin x="-282" y="-9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</a:t>
            </a:r>
            <a:r>
              <a:rPr lang="en-US" dirty="0" smtClean="0"/>
              <a:t>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16500" r="62833" b="48063"/>
          <a:stretch/>
        </p:blipFill>
        <p:spPr bwMode="auto">
          <a:xfrm>
            <a:off x="4163415" y="2479429"/>
            <a:ext cx="4854679" cy="279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96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53478" r="62833" b="9544"/>
          <a:stretch/>
        </p:blipFill>
        <p:spPr bwMode="auto">
          <a:xfrm>
            <a:off x="4163415" y="2338048"/>
            <a:ext cx="4854679" cy="291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75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21937" r="63083" b="42250"/>
          <a:stretch/>
        </p:blipFill>
        <p:spPr bwMode="auto">
          <a:xfrm>
            <a:off x="3745522" y="2422919"/>
            <a:ext cx="4531907" cy="264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2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r>
              <a:rPr lang="en-US" dirty="0" smtClean="0"/>
              <a:t>: Runtime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251287" y="2217740"/>
            <a:ext cx="8132234" cy="32686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a quick-sort tree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denote the sum of the input sizes of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at depth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 that s0(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the root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associated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the entire input set.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s1(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- 1 since the pivot is not propagated.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either s2(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- 3, or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- 2 (if one of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nodes has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zero input size).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7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r>
              <a:rPr lang="en-US" dirty="0" smtClean="0"/>
              <a:t>: Runtime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36375" r="63001" b="34000"/>
          <a:stretch/>
        </p:blipFill>
        <p:spPr bwMode="auto">
          <a:xfrm>
            <a:off x="3220095" y="2299364"/>
            <a:ext cx="5779008" cy="288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36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251287" y="2217740"/>
            <a:ext cx="8132234" cy="3268660"/>
          </a:xfrm>
        </p:spPr>
        <p:txBody>
          <a:bodyPr>
            <a:noAutofit/>
          </a:bodyPr>
          <a:lstStyle/>
          <a:p>
            <a:r>
              <a:rPr lang="en-US" dirty="0"/>
              <a:t>Now to look at the best case running time:</a:t>
            </a:r>
          </a:p>
          <a:p>
            <a:r>
              <a:rPr lang="en-US" dirty="0" smtClean="0"/>
              <a:t>We </a:t>
            </a:r>
            <a:r>
              <a:rPr lang="en-US" dirty="0"/>
              <a:t>can see that quicksort behaves optimally </a:t>
            </a:r>
            <a:r>
              <a:rPr lang="en-US" dirty="0" smtClean="0"/>
              <a:t>if, whenever </a:t>
            </a:r>
            <a:r>
              <a:rPr lang="en-US" dirty="0"/>
              <a:t>a sequence S is divided into </a:t>
            </a:r>
            <a:r>
              <a:rPr lang="en-US" dirty="0" smtClean="0"/>
              <a:t>subsequences L </a:t>
            </a:r>
            <a:r>
              <a:rPr lang="en-US" dirty="0"/>
              <a:t>and G, they are of equal size.</a:t>
            </a:r>
          </a:p>
          <a:p>
            <a:r>
              <a:rPr lang="en-US" dirty="0" smtClean="0"/>
              <a:t>More </a:t>
            </a:r>
            <a:r>
              <a:rPr lang="en-US" dirty="0"/>
              <a:t>precisely:</a:t>
            </a:r>
          </a:p>
          <a:p>
            <a:pPr marL="0" indent="914400">
              <a:buNone/>
            </a:pPr>
            <a:r>
              <a:rPr lang="en-US" dirty="0"/>
              <a:t>- s0(</a:t>
            </a:r>
            <a:r>
              <a:rPr lang="en-US" i="1" dirty="0"/>
              <a:t>n</a:t>
            </a:r>
            <a:r>
              <a:rPr lang="en-US" dirty="0"/>
              <a:t>) = </a:t>
            </a:r>
            <a:r>
              <a:rPr lang="en-US" i="1" dirty="0"/>
              <a:t>n</a:t>
            </a:r>
          </a:p>
          <a:p>
            <a:pPr marL="0" indent="914400">
              <a:buNone/>
            </a:pPr>
            <a:r>
              <a:rPr lang="en-US" dirty="0"/>
              <a:t>- s1(</a:t>
            </a:r>
            <a:r>
              <a:rPr lang="en-US" i="1" dirty="0"/>
              <a:t>n</a:t>
            </a:r>
            <a:r>
              <a:rPr lang="en-US" dirty="0"/>
              <a:t>) = </a:t>
            </a:r>
            <a:r>
              <a:rPr lang="en-US" i="1" dirty="0"/>
              <a:t>n </a:t>
            </a:r>
            <a:r>
              <a:rPr lang="en-US" dirty="0"/>
              <a:t>- 1</a:t>
            </a:r>
          </a:p>
          <a:p>
            <a:pPr marL="0" indent="914400">
              <a:buNone/>
            </a:pPr>
            <a:r>
              <a:rPr lang="pt-BR" dirty="0"/>
              <a:t>- s2(</a:t>
            </a:r>
            <a:r>
              <a:rPr lang="pt-BR" i="1" dirty="0"/>
              <a:t>n</a:t>
            </a:r>
            <a:r>
              <a:rPr lang="pt-BR" dirty="0"/>
              <a:t>) = </a:t>
            </a:r>
            <a:r>
              <a:rPr lang="pt-BR" i="1" dirty="0"/>
              <a:t>n </a:t>
            </a:r>
            <a:r>
              <a:rPr lang="pt-BR" dirty="0"/>
              <a:t>- (1 + 2) = </a:t>
            </a:r>
            <a:r>
              <a:rPr lang="pt-BR" i="1" dirty="0"/>
              <a:t>n </a:t>
            </a:r>
            <a:r>
              <a:rPr lang="pt-BR" dirty="0"/>
              <a:t>- 3</a:t>
            </a:r>
          </a:p>
          <a:p>
            <a:pPr marL="0" indent="914400">
              <a:buNone/>
            </a:pPr>
            <a:r>
              <a:rPr lang="pt-BR" dirty="0"/>
              <a:t>- s3(</a:t>
            </a:r>
            <a:r>
              <a:rPr lang="pt-BR" i="1" dirty="0"/>
              <a:t>n</a:t>
            </a:r>
            <a:r>
              <a:rPr lang="pt-BR" dirty="0"/>
              <a:t>) = </a:t>
            </a:r>
            <a:r>
              <a:rPr lang="pt-BR" i="1" dirty="0"/>
              <a:t>n </a:t>
            </a:r>
            <a:r>
              <a:rPr lang="pt-BR" dirty="0"/>
              <a:t>- (1 + 2 + 22) = </a:t>
            </a:r>
            <a:r>
              <a:rPr lang="pt-BR" i="1" dirty="0"/>
              <a:t>n </a:t>
            </a:r>
            <a:r>
              <a:rPr lang="pt-BR" dirty="0"/>
              <a:t>- 7</a:t>
            </a:r>
          </a:p>
          <a:p>
            <a:pPr marL="0" indent="914400">
              <a:buNone/>
            </a:pPr>
            <a:r>
              <a:rPr lang="en-US" dirty="0"/>
              <a:t>...</a:t>
            </a:r>
          </a:p>
          <a:p>
            <a:pPr marL="0" indent="914400">
              <a:buNone/>
            </a:pPr>
            <a:r>
              <a:rPr lang="pt-BR" dirty="0"/>
              <a:t>- s</a:t>
            </a:r>
            <a:r>
              <a:rPr lang="pt-BR" i="1" dirty="0"/>
              <a:t>i</a:t>
            </a:r>
            <a:r>
              <a:rPr lang="pt-BR" dirty="0"/>
              <a:t>(</a:t>
            </a:r>
            <a:r>
              <a:rPr lang="pt-BR" i="1" dirty="0"/>
              <a:t>n</a:t>
            </a:r>
            <a:r>
              <a:rPr lang="pt-BR" dirty="0"/>
              <a:t>) = </a:t>
            </a:r>
            <a:r>
              <a:rPr lang="pt-BR" i="1" dirty="0"/>
              <a:t>n </a:t>
            </a:r>
            <a:r>
              <a:rPr lang="pt-BR" dirty="0"/>
              <a:t>- (1 + 2 + 22 + ... + 2</a:t>
            </a:r>
            <a:r>
              <a:rPr lang="pt-BR" i="1" dirty="0"/>
              <a:t>i</a:t>
            </a:r>
            <a:r>
              <a:rPr lang="pt-BR" dirty="0"/>
              <a:t>-1) = </a:t>
            </a:r>
            <a:r>
              <a:rPr lang="pt-BR" i="1" dirty="0"/>
              <a:t>n </a:t>
            </a:r>
            <a:r>
              <a:rPr lang="pt-BR" dirty="0"/>
              <a:t>- 2</a:t>
            </a:r>
            <a:r>
              <a:rPr lang="pt-BR" i="1" dirty="0"/>
              <a:t>i </a:t>
            </a:r>
            <a:r>
              <a:rPr lang="pt-BR" dirty="0"/>
              <a:t>+ 1</a:t>
            </a:r>
          </a:p>
          <a:p>
            <a:pPr marL="0" indent="914400">
              <a:buNone/>
            </a:pPr>
            <a:r>
              <a:rPr lang="en-US" dirty="0"/>
              <a:t>...</a:t>
            </a:r>
          </a:p>
          <a:p>
            <a:r>
              <a:rPr lang="en-US" dirty="0" smtClean="0"/>
              <a:t>This </a:t>
            </a:r>
            <a:r>
              <a:rPr lang="en-US" dirty="0"/>
              <a:t>implies that </a:t>
            </a:r>
            <a:r>
              <a:rPr lang="en-US" i="1" dirty="0"/>
              <a:t>T </a:t>
            </a:r>
            <a:r>
              <a:rPr lang="en-US" dirty="0"/>
              <a:t>has height </a:t>
            </a:r>
            <a:r>
              <a:rPr lang="en-US" b="1" i="1" dirty="0"/>
              <a:t>O</a:t>
            </a:r>
            <a:r>
              <a:rPr lang="en-US" dirty="0"/>
              <a:t>(log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r>
              <a:rPr lang="en-US" dirty="0" smtClean="0"/>
              <a:t>Best </a:t>
            </a:r>
            <a:r>
              <a:rPr lang="en-US" dirty="0"/>
              <a:t>Case Time Complexity: </a:t>
            </a:r>
            <a:r>
              <a:rPr lang="en-US" b="1" i="1" dirty="0"/>
              <a:t>O</a:t>
            </a:r>
            <a:r>
              <a:rPr lang="en-US" dirty="0"/>
              <a:t>(</a:t>
            </a:r>
            <a:r>
              <a:rPr lang="en-US" i="1" dirty="0" err="1"/>
              <a:t>n</a:t>
            </a:r>
            <a:r>
              <a:rPr lang="en-US" dirty="0" err="1"/>
              <a:t>log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3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 Place </a:t>
            </a:r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0438" r="63166" b="16000"/>
          <a:stretch/>
        </p:blipFill>
        <p:spPr bwMode="auto">
          <a:xfrm>
            <a:off x="5346837" y="1582614"/>
            <a:ext cx="4096101" cy="431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64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 Place </a:t>
            </a:r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11062" r="63250" b="21063"/>
          <a:stretch/>
        </p:blipFill>
        <p:spPr bwMode="auto">
          <a:xfrm>
            <a:off x="5332925" y="1125414"/>
            <a:ext cx="4387146" cy="493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07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Comparison-Based Sorts: How Fast Can We Sort?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Proposition</a:t>
            </a:r>
            <a:r>
              <a:rPr lang="en-US" dirty="0"/>
              <a:t>: The running time of any </a:t>
            </a:r>
            <a:r>
              <a:rPr lang="en-US" dirty="0" smtClean="0"/>
              <a:t>comparison based</a:t>
            </a:r>
            <a:r>
              <a:rPr lang="en-US" dirty="0"/>
              <a:t> </a:t>
            </a:r>
            <a:r>
              <a:rPr lang="en-US" dirty="0" smtClean="0"/>
              <a:t>algorithm </a:t>
            </a:r>
            <a:r>
              <a:rPr lang="en-US" dirty="0"/>
              <a:t>for sorting an </a:t>
            </a:r>
            <a:r>
              <a:rPr lang="en-US" i="1" dirty="0"/>
              <a:t>n</a:t>
            </a:r>
            <a:r>
              <a:rPr lang="en-US" dirty="0"/>
              <a:t>-element sequence </a:t>
            </a:r>
            <a:r>
              <a:rPr lang="en-US" dirty="0" smtClean="0"/>
              <a:t>S is </a:t>
            </a:r>
            <a:r>
              <a:rPr lang="en-US" dirty="0"/>
              <a:t>W(</a:t>
            </a:r>
            <a:r>
              <a:rPr lang="en-US" i="1" dirty="0" err="1"/>
              <a:t>n</a:t>
            </a:r>
            <a:r>
              <a:rPr lang="en-US" dirty="0" err="1"/>
              <a:t>log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).</a:t>
            </a:r>
          </a:p>
          <a:p>
            <a:r>
              <a:rPr lang="en-US" b="1" dirty="0" smtClean="0"/>
              <a:t>Justification</a:t>
            </a:r>
            <a:r>
              <a:rPr lang="en-US" dirty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running time of a comparison-based </a:t>
            </a:r>
            <a:r>
              <a:rPr lang="en-US" dirty="0" smtClean="0"/>
              <a:t>sorting algorithm </a:t>
            </a:r>
            <a:r>
              <a:rPr lang="en-US" dirty="0"/>
              <a:t>must be equal to or greater than the </a:t>
            </a:r>
            <a:r>
              <a:rPr lang="en-US" dirty="0" smtClean="0"/>
              <a:t>depth of </a:t>
            </a:r>
            <a:r>
              <a:rPr lang="en-US" dirty="0"/>
              <a:t>the decision tree </a:t>
            </a:r>
            <a:r>
              <a:rPr lang="en-US" i="1" dirty="0"/>
              <a:t>T </a:t>
            </a:r>
            <a:r>
              <a:rPr lang="en-US" dirty="0"/>
              <a:t>associated with this algorithm.</a:t>
            </a:r>
          </a:p>
          <a:p>
            <a:r>
              <a:rPr lang="en-US" dirty="0" smtClean="0"/>
              <a:t>Each </a:t>
            </a:r>
            <a:r>
              <a:rPr lang="en-US" dirty="0"/>
              <a:t>internal node of </a:t>
            </a:r>
            <a:r>
              <a:rPr lang="en-US" i="1" dirty="0"/>
              <a:t>T </a:t>
            </a:r>
            <a:r>
              <a:rPr lang="en-US" dirty="0"/>
              <a:t>is associated with </a:t>
            </a:r>
            <a:r>
              <a:rPr lang="en-US" dirty="0" smtClean="0"/>
              <a:t>a comparison </a:t>
            </a:r>
            <a:r>
              <a:rPr lang="en-US" dirty="0"/>
              <a:t>that establishes the ordering of </a:t>
            </a:r>
            <a:r>
              <a:rPr lang="en-US" dirty="0" smtClean="0"/>
              <a:t>two elements </a:t>
            </a:r>
            <a:r>
              <a:rPr lang="en-US" dirty="0"/>
              <a:t>of S.</a:t>
            </a:r>
          </a:p>
          <a:p>
            <a:r>
              <a:rPr lang="en-US" dirty="0" smtClean="0"/>
              <a:t>Thus </a:t>
            </a:r>
            <a:r>
              <a:rPr lang="en-US" dirty="0"/>
              <a:t>every external node of </a:t>
            </a:r>
            <a:r>
              <a:rPr lang="en-US" i="1" dirty="0"/>
              <a:t>T </a:t>
            </a:r>
            <a:r>
              <a:rPr lang="en-US" dirty="0"/>
              <a:t>represents a </a:t>
            </a:r>
            <a:r>
              <a:rPr lang="en-US" dirty="0" smtClean="0"/>
              <a:t>distinct permutation </a:t>
            </a:r>
            <a:r>
              <a:rPr lang="en-US" dirty="0"/>
              <a:t>of the elements of S.</a:t>
            </a:r>
          </a:p>
          <a:p>
            <a:r>
              <a:rPr lang="en-US" dirty="0" smtClean="0"/>
              <a:t>Hence </a:t>
            </a:r>
            <a:r>
              <a:rPr lang="en-US" i="1" dirty="0"/>
              <a:t>T </a:t>
            </a:r>
            <a:r>
              <a:rPr lang="en-US" dirty="0"/>
              <a:t>must have at least </a:t>
            </a:r>
            <a:r>
              <a:rPr lang="en-US" i="1" dirty="0"/>
              <a:t>n</a:t>
            </a:r>
            <a:r>
              <a:rPr lang="en-US" dirty="0"/>
              <a:t>! external nodes </a:t>
            </a:r>
            <a:r>
              <a:rPr lang="en-US" dirty="0" smtClean="0"/>
              <a:t>which again </a:t>
            </a:r>
            <a:r>
              <a:rPr lang="en-US" dirty="0"/>
              <a:t>implies T has a height of at least log(</a:t>
            </a:r>
            <a:r>
              <a:rPr lang="en-US" i="1" dirty="0"/>
              <a:t>n</a:t>
            </a:r>
            <a:r>
              <a:rPr lang="en-US" dirty="0"/>
              <a:t>!)</a:t>
            </a:r>
          </a:p>
          <a:p>
            <a:r>
              <a:rPr lang="en-US" dirty="0" smtClean="0"/>
              <a:t>Since </a:t>
            </a:r>
            <a:r>
              <a:rPr lang="en-US" dirty="0"/>
              <a:t>n! has at least n/2 terms that are greater than </a:t>
            </a:r>
            <a:r>
              <a:rPr lang="en-US" dirty="0" smtClean="0"/>
              <a:t>or equal </a:t>
            </a:r>
            <a:r>
              <a:rPr lang="en-US" dirty="0"/>
              <a:t>to n/2, we can see:</a:t>
            </a:r>
          </a:p>
          <a:p>
            <a:r>
              <a:rPr lang="en-US" dirty="0" smtClean="0"/>
              <a:t>log(n</a:t>
            </a:r>
            <a:r>
              <a:rPr lang="en-US" dirty="0"/>
              <a:t>!) log(n/2)n/2 = (n/2)log(n/2)</a:t>
            </a:r>
          </a:p>
          <a:p>
            <a:r>
              <a:rPr lang="en-US" dirty="0" smtClean="0"/>
              <a:t>Total </a:t>
            </a:r>
            <a:r>
              <a:rPr lang="en-US" dirty="0"/>
              <a:t>Time Complexity: W(</a:t>
            </a:r>
            <a:r>
              <a:rPr lang="en-US" i="1" dirty="0" err="1"/>
              <a:t>n</a:t>
            </a:r>
            <a:r>
              <a:rPr lang="en-US" dirty="0" err="1"/>
              <a:t>log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4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251287" y="2217740"/>
            <a:ext cx="8132234" cy="3268660"/>
          </a:xfrm>
        </p:spPr>
        <p:txBody>
          <a:bodyPr/>
          <a:lstStyle/>
          <a:p>
            <a:r>
              <a:rPr lang="en-US" dirty="0" smtClean="0"/>
              <a:t>Insertion Sort</a:t>
            </a:r>
          </a:p>
          <a:p>
            <a:r>
              <a:rPr lang="en-US" dirty="0" smtClean="0"/>
              <a:t>Merge Sort</a:t>
            </a:r>
          </a:p>
          <a:p>
            <a:r>
              <a:rPr lang="en-US" dirty="0" smtClean="0"/>
              <a:t>Quick Sort</a:t>
            </a:r>
          </a:p>
          <a:p>
            <a:r>
              <a:rPr lang="en-US" dirty="0" smtClean="0"/>
              <a:t>Counting 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251287" y="2217740"/>
            <a:ext cx="8132234" cy="326866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Divide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If the sequence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2 or more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elements, select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element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you pivot.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Any arbitrary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element, like the last, will do. Remove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divide them into 3 sequences:</a:t>
            </a:r>
          </a:p>
          <a:p>
            <a:pPr marL="1211580" lvl="2" indent="-342900"/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holds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’s elements less than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1211580" lvl="2" indent="-342900"/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holds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’s elements equal to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1211580" lvl="2" indent="-342900"/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holds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’s elements greater than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Recurse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Recursively sort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Conquer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Finally, to put elements back into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order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first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insert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elements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then those of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those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28689" r="58583" b="19049"/>
          <a:stretch/>
        </p:blipFill>
        <p:spPr bwMode="auto">
          <a:xfrm>
            <a:off x="3677895" y="2393617"/>
            <a:ext cx="5112302" cy="318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38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9000" r="57584" b="10750"/>
          <a:stretch/>
        </p:blipFill>
        <p:spPr bwMode="auto">
          <a:xfrm>
            <a:off x="3659932" y="2223047"/>
            <a:ext cx="5859675" cy="340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15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11250" r="62900" b="53125"/>
          <a:stretch/>
        </p:blipFill>
        <p:spPr bwMode="auto">
          <a:xfrm>
            <a:off x="4126141" y="2274043"/>
            <a:ext cx="5245050" cy="303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54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47864" r="62900" b="15661"/>
          <a:stretch/>
        </p:blipFill>
        <p:spPr bwMode="auto">
          <a:xfrm>
            <a:off x="3888397" y="2362669"/>
            <a:ext cx="5245050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9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16312" r="63417" b="48625"/>
          <a:stretch/>
        </p:blipFill>
        <p:spPr bwMode="auto">
          <a:xfrm>
            <a:off x="3815861" y="2596726"/>
            <a:ext cx="4529094" cy="259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1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53201" r="63417" b="9909"/>
          <a:stretch/>
        </p:blipFill>
        <p:spPr bwMode="auto">
          <a:xfrm>
            <a:off x="4071893" y="2596725"/>
            <a:ext cx="4529094" cy="272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83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642</Words>
  <Application>Microsoft Office PowerPoint</Application>
  <PresentationFormat>Custom</PresentationFormat>
  <Paragraphs>91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Sorting Algorithms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2018-05-07T14:25:50Z</dcterms:modified>
</cp:coreProperties>
</file>